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CC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489" autoAdjust="0"/>
  </p:normalViewPr>
  <p:slideViewPr>
    <p:cSldViewPr>
      <p:cViewPr varScale="1">
        <p:scale>
          <a:sx n="73" d="100"/>
          <a:sy n="73" d="100"/>
        </p:scale>
        <p:origin x="-10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11AAE-8005-4962-B9D3-BC7DEEDC620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89344-2D32-4851-BEEC-15052EABC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89344-2D32-4851-BEEC-15052EABCDCF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10080-F1E1-49E4-BC07-CAA208E974A7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E89A-CC91-4E2B-82EF-F8C6183D4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2;&#1086;&#1080;%20&#1076;&#1086;&#1082;&#1091;&#1084;&#1077;&#1085;&#1090;&#1099;\4%20&#1082;&#1083;&#1072;&#1089;&#1089;\&#1054;&#1056;&#1050;&#1057;&#1069;\&#1057;&#1074;&#1077;&#1090;&#1083;&#1072;&#1085;&#1072;%20&#1050;&#1086;&#1087;&#1099;&#1083;&#1086;&#1074;&#1072;%20-%20&#1041;&#1072;&#1073;&#1086;&#1095;&#1082;&#1072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42889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Основы мировых религиозных культур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                                               урок 9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572008"/>
            <a:ext cx="4929222" cy="142876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err="1" smtClean="0">
                <a:solidFill>
                  <a:srgbClr val="C00000"/>
                </a:solidFill>
              </a:rPr>
              <a:t>Садикова</a:t>
            </a:r>
            <a:r>
              <a:rPr lang="ru-RU" sz="2800" b="1" dirty="0" smtClean="0">
                <a:solidFill>
                  <a:srgbClr val="C00000"/>
                </a:solidFill>
              </a:rPr>
              <a:t> И.В.</a:t>
            </a:r>
          </a:p>
          <a:p>
            <a:pPr algn="l"/>
            <a:r>
              <a:rPr lang="ru-RU" sz="2800" b="1" dirty="0">
                <a:solidFill>
                  <a:srgbClr val="C00000"/>
                </a:solidFill>
              </a:rPr>
              <a:t>у</a:t>
            </a:r>
            <a:r>
              <a:rPr lang="ru-RU" sz="2800" b="1" dirty="0" smtClean="0">
                <a:solidFill>
                  <a:srgbClr val="C00000"/>
                </a:solidFill>
              </a:rPr>
              <a:t>читель начальных классов</a:t>
            </a:r>
          </a:p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МБОУ СОШ №48 г.Кемерово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1. Буддийская община.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1. Буддийская община.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5. Авторитетный учитель, ведущий верующих по пути, указанному Буддой.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5. Авторитетный учитель, ведущий верующих по пути, указанному Буддой.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6. Глава мусульманской общины, руководитель общественной молитвы.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6. Глава мусульманской общины, руководитель общественной молитвы.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7. Служитель богов в древних религиях.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7. Служитель богов в древних религиях.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ц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8. В христианстве: лицо, проходящее церковное служение на низшей степени священства.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ц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8. В христианстве: лицо, проходящее церковное служение на низшей степени священства.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ц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1. Христианский служитель религиозного культа.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9. В переводе с греческого – надсматривающий.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ц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643578"/>
            <a:ext cx="885828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9. В переводе с греческого – надсматривающий.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вертикали: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ц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4071942"/>
            <a:ext cx="7772400" cy="1214446"/>
          </a:xfrm>
        </p:spPr>
        <p:txBody>
          <a:bodyPr>
            <a:normAutofit/>
          </a:bodyPr>
          <a:lstStyle/>
          <a:p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928926" y="500042"/>
            <a:ext cx="6429420" cy="2714644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i="1" dirty="0" smtClean="0">
                <a:solidFill>
                  <a:schemeClr val="bg1"/>
                </a:solidFill>
              </a:rPr>
              <a:t>Крошка – сын к отцу пришёл,</a:t>
            </a:r>
          </a:p>
          <a:p>
            <a:pPr algn="l"/>
            <a:r>
              <a:rPr lang="ru-RU" b="1" i="1" dirty="0" smtClean="0">
                <a:solidFill>
                  <a:schemeClr val="bg1"/>
                </a:solidFill>
              </a:rPr>
              <a:t>И спросила кроха:</a:t>
            </a:r>
          </a:p>
          <a:p>
            <a:pPr algn="l"/>
            <a:r>
              <a:rPr lang="ru-RU" b="1" i="1" dirty="0" smtClean="0">
                <a:solidFill>
                  <a:schemeClr val="bg1"/>
                </a:solidFill>
              </a:rPr>
              <a:t>Что такое хорошо</a:t>
            </a:r>
          </a:p>
          <a:p>
            <a:pPr algn="l"/>
            <a:r>
              <a:rPr lang="ru-RU" b="1" i="1" dirty="0" smtClean="0">
                <a:solidFill>
                  <a:schemeClr val="bg1"/>
                </a:solidFill>
              </a:rPr>
              <a:t>И что такое плохо?</a:t>
            </a:r>
          </a:p>
          <a:p>
            <a:pPr algn="l"/>
            <a:r>
              <a:rPr lang="ru-RU" b="1" i="1" dirty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                                   </a:t>
            </a:r>
          </a:p>
          <a:p>
            <a:pPr algn="l"/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9" name="Picture 3" descr="D:\мои рисунки\людии\ДЕТИ\девочки\post-280722-1293128861_thumb.png"/>
          <p:cNvPicPr>
            <a:picLocks noChangeAspect="1" noChangeArrowheads="1"/>
          </p:cNvPicPr>
          <p:nvPr/>
        </p:nvPicPr>
        <p:blipFill>
          <a:blip r:embed="rId3"/>
          <a:srcRect l="8197" r="11475" b="3279"/>
          <a:stretch>
            <a:fillRect/>
          </a:stretch>
        </p:blipFill>
        <p:spPr bwMode="auto">
          <a:xfrm>
            <a:off x="285720" y="2500306"/>
            <a:ext cx="338137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D:\мои рисунки\людии\ДЕТИ\девочки\post-280722-1293296092_thumb.png"/>
          <p:cNvPicPr>
            <a:picLocks noChangeAspect="1" noChangeArrowheads="1"/>
          </p:cNvPicPr>
          <p:nvPr/>
        </p:nvPicPr>
        <p:blipFill>
          <a:blip r:embed="rId4"/>
          <a:srcRect l="12698" r="12698" b="4762"/>
          <a:stretch>
            <a:fillRect/>
          </a:stretch>
        </p:blipFill>
        <p:spPr bwMode="auto">
          <a:xfrm>
            <a:off x="5357818" y="2143116"/>
            <a:ext cx="3525837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ДОБРО  И  ЗЛО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214414" y="0"/>
            <a:ext cx="7000924" cy="10715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ПРИТЧА  «БАБОЧКА»</a:t>
            </a:r>
            <a:endParaRPr lang="ru-RU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00446"/>
            <a:ext cx="9144000" cy="575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Светлана Копылова - Баб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86776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8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643074"/>
          </a:xfrm>
        </p:spPr>
        <p:txBody>
          <a:bodyPr/>
          <a:lstStyle/>
          <a:p>
            <a:pPr algn="l"/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C:\Documents and Settings\Admin\Рабочий стол\24 апреля 2010_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814393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71480"/>
          </a:xfrm>
        </p:spPr>
        <p:txBody>
          <a:bodyPr>
            <a:normAutofit fontScale="90000"/>
          </a:bodyPr>
          <a:lstStyle/>
          <a:p>
            <a:pPr algn="l"/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642918"/>
            <a:ext cx="8501122" cy="607223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Из толкового словаря В.И. Даля: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ДОБРО</a:t>
            </a:r>
            <a:r>
              <a:rPr lang="ru-RU" b="1" dirty="0" smtClean="0">
                <a:solidFill>
                  <a:schemeClr val="bg1"/>
                </a:solidFill>
              </a:rPr>
              <a:t> – это всё то, что полезно людям и обществу, что способствует улучшению жизни, возвышению личности, совершенствованию общества.</a:t>
            </a:r>
          </a:p>
          <a:p>
            <a:pPr algn="l"/>
            <a:endParaRPr lang="ru-RU" b="1" dirty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ЗЛО </a:t>
            </a:r>
            <a:r>
              <a:rPr lang="ru-RU" b="1" dirty="0" smtClean="0">
                <a:solidFill>
                  <a:schemeClr val="bg1"/>
                </a:solidFill>
              </a:rPr>
              <a:t>– это всё то, что противоположно добру, что губит душу человека и отношения между людьми, побуждает совершать плохие поступки, разжигает вражду.</a:t>
            </a:r>
            <a:endParaRPr lang="ru-RU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71480"/>
          </a:xfrm>
        </p:spPr>
        <p:txBody>
          <a:bodyPr>
            <a:normAutofit fontScale="90000"/>
          </a:bodyPr>
          <a:lstStyle/>
          <a:p>
            <a:pPr algn="l"/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501122" cy="6715148"/>
          </a:xfrm>
        </p:spPr>
        <p:txBody>
          <a:bodyPr>
            <a:normAutofit/>
          </a:bodyPr>
          <a:lstStyle/>
          <a:p>
            <a:pPr algn="l"/>
            <a:endParaRPr lang="ru-RU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sz="3300" b="1" dirty="0" smtClean="0">
                <a:solidFill>
                  <a:srgbClr val="FFFF00"/>
                </a:solidFill>
              </a:rPr>
              <a:t>ДОБРО</a:t>
            </a:r>
            <a:r>
              <a:rPr lang="ru-RU" sz="3300" b="1" dirty="0" smtClean="0">
                <a:solidFill>
                  <a:schemeClr val="bg1"/>
                </a:solidFill>
              </a:rPr>
              <a:t> – понятие нравственности, означающее намеренное стремление к бескорыстной помощи ближнему, а также незнакомому человеку, животному или растительному миру.</a:t>
            </a:r>
          </a:p>
          <a:p>
            <a:pPr algn="l"/>
            <a:endParaRPr lang="ru-RU" sz="3600" b="1" dirty="0">
              <a:solidFill>
                <a:schemeClr val="bg1"/>
              </a:solidFill>
            </a:endParaRPr>
          </a:p>
          <a:p>
            <a:pPr algn="l"/>
            <a:endParaRPr lang="ru-RU" b="1" dirty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71480"/>
          </a:xfrm>
        </p:spPr>
        <p:txBody>
          <a:bodyPr>
            <a:normAutofit fontScale="90000"/>
          </a:bodyPr>
          <a:lstStyle/>
          <a:p>
            <a:pPr algn="l"/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501122" cy="6715148"/>
          </a:xfrm>
        </p:spPr>
        <p:txBody>
          <a:bodyPr>
            <a:normAutofit/>
          </a:bodyPr>
          <a:lstStyle/>
          <a:p>
            <a:pPr algn="l"/>
            <a:endParaRPr lang="ru-RU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sz="3300" b="1" dirty="0" smtClean="0">
                <a:solidFill>
                  <a:srgbClr val="FFFF00"/>
                </a:solidFill>
              </a:rPr>
              <a:t>ДОБРО</a:t>
            </a:r>
            <a:r>
              <a:rPr lang="ru-RU" sz="3300" b="1" dirty="0" smtClean="0">
                <a:solidFill>
                  <a:schemeClr val="bg1"/>
                </a:solidFill>
              </a:rPr>
              <a:t> – понятие нравственности, означающее </a:t>
            </a:r>
            <a:r>
              <a:rPr lang="ru-RU" sz="3300" b="1" dirty="0" smtClean="0">
                <a:solidFill>
                  <a:srgbClr val="FF0000"/>
                </a:solidFill>
              </a:rPr>
              <a:t>намеренное стремление к бескорыстной помощи ближнему</a:t>
            </a:r>
            <a:r>
              <a:rPr lang="ru-RU" sz="3300" b="1" dirty="0" smtClean="0">
                <a:solidFill>
                  <a:schemeClr val="bg1"/>
                </a:solidFill>
              </a:rPr>
              <a:t>, а также незнакомому человеку, животному или растительному миру.</a:t>
            </a:r>
          </a:p>
          <a:p>
            <a:pPr algn="l"/>
            <a:endParaRPr lang="ru-RU" sz="3600" b="1" dirty="0">
              <a:solidFill>
                <a:schemeClr val="bg1"/>
              </a:solidFill>
            </a:endParaRPr>
          </a:p>
          <a:p>
            <a:pPr algn="l"/>
            <a:endParaRPr lang="ru-RU" b="1" dirty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71480"/>
          </a:xfrm>
        </p:spPr>
        <p:txBody>
          <a:bodyPr>
            <a:normAutofit fontScale="90000"/>
          </a:bodyPr>
          <a:lstStyle/>
          <a:p>
            <a:pPr algn="l"/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501122" cy="6715148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ДОБРО</a:t>
            </a:r>
            <a:r>
              <a:rPr lang="ru-RU" sz="3600" b="1" dirty="0" smtClean="0">
                <a:solidFill>
                  <a:schemeClr val="bg1"/>
                </a:solidFill>
              </a:rPr>
              <a:t> – понятие нравственности, означающее </a:t>
            </a:r>
            <a:r>
              <a:rPr lang="ru-RU" sz="3600" b="1" dirty="0" smtClean="0">
                <a:solidFill>
                  <a:srgbClr val="FF0000"/>
                </a:solidFill>
              </a:rPr>
              <a:t>намеренное стремление к бескорыстной помощи ближнему</a:t>
            </a:r>
            <a:r>
              <a:rPr lang="ru-RU" sz="3600" b="1" dirty="0" smtClean="0">
                <a:solidFill>
                  <a:schemeClr val="bg1"/>
                </a:solidFill>
              </a:rPr>
              <a:t>, а также незнакомому человеку, животному или растительному миру.</a:t>
            </a:r>
          </a:p>
          <a:p>
            <a:pPr algn="l"/>
            <a:endParaRPr lang="ru-RU" sz="3600" b="1" dirty="0">
              <a:solidFill>
                <a:schemeClr val="bg1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ЗЛО </a:t>
            </a:r>
            <a:r>
              <a:rPr lang="ru-RU" sz="3600" b="1" dirty="0" smtClean="0">
                <a:solidFill>
                  <a:schemeClr val="bg1"/>
                </a:solidFill>
              </a:rPr>
              <a:t>– понятие нравственности, означающее намеренное, умышленное, сознательное причинение кому-либо вреда, ущерба, страданий.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1. Христианский служитель религиозного культа.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71480"/>
          </a:xfrm>
        </p:spPr>
        <p:txBody>
          <a:bodyPr>
            <a:normAutofit fontScale="90000"/>
          </a:bodyPr>
          <a:lstStyle/>
          <a:p>
            <a:pPr algn="l"/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501122" cy="6715148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ДОБРО</a:t>
            </a:r>
            <a:r>
              <a:rPr lang="ru-RU" sz="3600" b="1" dirty="0" smtClean="0">
                <a:solidFill>
                  <a:schemeClr val="bg1"/>
                </a:solidFill>
              </a:rPr>
              <a:t> – понятие нравственности, означающее </a:t>
            </a:r>
            <a:r>
              <a:rPr lang="ru-RU" sz="3600" b="1" dirty="0" smtClean="0">
                <a:solidFill>
                  <a:srgbClr val="FF0000"/>
                </a:solidFill>
              </a:rPr>
              <a:t>намеренное стремление к бескорыстной помощи ближнему</a:t>
            </a:r>
            <a:r>
              <a:rPr lang="ru-RU" sz="3600" b="1" dirty="0" smtClean="0">
                <a:solidFill>
                  <a:schemeClr val="bg1"/>
                </a:solidFill>
              </a:rPr>
              <a:t>, а также незнакомому человеку, животному или растительному миру.</a:t>
            </a:r>
          </a:p>
          <a:p>
            <a:pPr algn="l"/>
            <a:endParaRPr lang="ru-RU" sz="3600" b="1" dirty="0">
              <a:solidFill>
                <a:schemeClr val="bg1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ЗЛО </a:t>
            </a:r>
            <a:r>
              <a:rPr lang="ru-RU" sz="3600" b="1" dirty="0" smtClean="0">
                <a:solidFill>
                  <a:schemeClr val="bg1"/>
                </a:solidFill>
              </a:rPr>
              <a:t>– понятие нравственности, означающее </a:t>
            </a:r>
            <a:r>
              <a:rPr lang="ru-RU" sz="3600" b="1" dirty="0" smtClean="0">
                <a:solidFill>
                  <a:srgbClr val="FF0000"/>
                </a:solidFill>
              </a:rPr>
              <a:t>намеренное, умышленное, сознательное причинение кому-либо вреда, ущерба, страданий</a:t>
            </a:r>
            <a:r>
              <a:rPr lang="ru-RU" sz="3600" b="1" dirty="0" smtClean="0">
                <a:solidFill>
                  <a:schemeClr val="bg1"/>
                </a:solidFill>
              </a:rPr>
              <a:t>.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21444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ПРИТЧА «СОЛНЦЕ И ВЕТЕР»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500694" y="1357298"/>
            <a:ext cx="3429024" cy="4857784"/>
          </a:xfrm>
        </p:spPr>
        <p:txBody>
          <a:bodyPr>
            <a:normAutofit/>
          </a:bodyPr>
          <a:lstStyle/>
          <a:p>
            <a:pPr algn="l"/>
            <a:endParaRPr lang="ru-RU" b="1" dirty="0" smtClean="0">
              <a:solidFill>
                <a:schemeClr val="bg1"/>
              </a:solidFill>
            </a:endParaRPr>
          </a:p>
          <a:p>
            <a:pPr algn="l"/>
            <a:r>
              <a:rPr lang="ru-RU" sz="3600" b="1" i="1" dirty="0" smtClean="0">
                <a:solidFill>
                  <a:srgbClr val="FFFF00"/>
                </a:solidFill>
              </a:rPr>
              <a:t>Добром, лаской можно добиться гораздо большего, чем насилием. 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endParaRPr lang="ru-RU" sz="3600" b="1" dirty="0">
              <a:solidFill>
                <a:schemeClr val="bg1"/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3" y="1271095"/>
            <a:ext cx="4610372" cy="508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214422"/>
            <a:ext cx="470578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21444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ОЦЕНИТЕ СИТУАЦИЮ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14744" y="1500174"/>
            <a:ext cx="4857784" cy="421484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FFFF00"/>
                </a:solidFill>
              </a:rPr>
              <a:t>Маша получила «2», и чтобы мама её меньше ругала, вымыла всю посуду и убралась в комнате. </a:t>
            </a: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D:\мои рисунки\людии\ДЕТИ\девочки\2403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2789854" cy="371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21444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ОЦЕНИТЕ СИТУАЦИЮ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1214422"/>
            <a:ext cx="8001056" cy="371477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FFFF00"/>
                </a:solidFill>
              </a:rPr>
              <a:t>Чтобы лучший друг не получил «2» за контрольную, Костя дал ему списать задания из своей тетрадки.</a:t>
            </a: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133507"/>
            <a:ext cx="4357718" cy="336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428605"/>
            <a:ext cx="9358282" cy="642939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  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  Добрый человек не тот, кто умеет делать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  добро, а тот, кто не умеет делать  зла. 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  </a:t>
            </a:r>
            <a:r>
              <a:rPr lang="ru-RU" sz="4000" b="1" i="1" dirty="0" smtClean="0">
                <a:solidFill>
                  <a:schemeClr val="bg1"/>
                </a:solidFill>
              </a:rPr>
              <a:t>(В.О.Ключевский)</a:t>
            </a:r>
            <a:r>
              <a:rPr lang="ru-RU" sz="4000" b="1" dirty="0" smtClean="0">
                <a:solidFill>
                  <a:schemeClr val="bg1"/>
                </a:solidFill>
              </a:rPr>
              <a:t>   </a:t>
            </a:r>
            <a:r>
              <a:rPr lang="ru-RU" sz="4000" b="1" i="1" dirty="0">
                <a:solidFill>
                  <a:schemeClr val="bg1"/>
                </a:solidFill>
              </a:rPr>
              <a:t/>
            </a:r>
            <a:br>
              <a:rPr lang="ru-RU" sz="4000" b="1" i="1" dirty="0">
                <a:solidFill>
                  <a:schemeClr val="bg1"/>
                </a:solidFill>
              </a:rPr>
            </a:br>
            <a:r>
              <a:rPr lang="ru-RU" sz="500" b="1" i="1" dirty="0" smtClean="0">
                <a:solidFill>
                  <a:schemeClr val="bg1"/>
                </a:solidFill>
              </a:rPr>
              <a:t/>
            </a:r>
            <a:br>
              <a:rPr lang="ru-RU" sz="500" b="1" i="1" dirty="0" smtClean="0">
                <a:solidFill>
                  <a:schemeClr val="bg1"/>
                </a:solidFill>
              </a:rPr>
            </a:br>
            <a:r>
              <a:rPr lang="ru-RU" sz="500" b="1" i="1" dirty="0" smtClean="0">
                <a:solidFill>
                  <a:schemeClr val="bg1"/>
                </a:solidFill>
              </a:rPr>
              <a:t>          </a:t>
            </a:r>
            <a:br>
              <a:rPr lang="ru-RU" sz="500" b="1" i="1" dirty="0" smtClean="0">
                <a:solidFill>
                  <a:schemeClr val="bg1"/>
                </a:solidFill>
              </a:rPr>
            </a:br>
            <a:r>
              <a:rPr lang="ru-RU" sz="4000" b="1" i="1" dirty="0" smtClean="0">
                <a:solidFill>
                  <a:schemeClr val="bg1"/>
                </a:solidFill>
              </a:rPr>
              <a:t/>
            </a:r>
            <a:br>
              <a:rPr lang="ru-RU" sz="4000" b="1" i="1" dirty="0" smtClean="0">
                <a:solidFill>
                  <a:schemeClr val="bg1"/>
                </a:solidFill>
              </a:rPr>
            </a:br>
            <a:r>
              <a:rPr lang="ru-RU" sz="4000" b="1" i="1" dirty="0">
                <a:solidFill>
                  <a:schemeClr val="bg1"/>
                </a:solidFill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Не уставайте делать добро! </a:t>
            </a:r>
            <a:r>
              <a:rPr lang="ru-RU" sz="4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(А.П.Чехов)</a:t>
            </a:r>
            <a:r>
              <a:rPr lang="ru-RU" sz="5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sz="5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4000" b="1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Добро, которое ты делаешь от сердца, </a:t>
            </a:r>
            <a:br>
              <a:rPr lang="ru-RU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4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ты всегда делаешь себе. </a:t>
            </a:r>
            <a:r>
              <a:rPr lang="ru-RU" sz="4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(Л.Н.Толстой)</a:t>
            </a:r>
            <a:r>
              <a:rPr lang="ru-RU" sz="5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/>
            </a:r>
            <a:br>
              <a:rPr lang="ru-RU" sz="5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4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Добро по указу – не добро. </a:t>
            </a:r>
            <a:r>
              <a:rPr lang="ru-RU" sz="4000" b="1" i="1" dirty="0" smtClean="0">
                <a:solidFill>
                  <a:srgbClr val="002060"/>
                </a:solidFill>
              </a:rPr>
              <a:t>(И.С.Тургенев)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002060"/>
                </a:solidFill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</a:rPr>
              <a:t/>
            </a:r>
            <a:br>
              <a:rPr lang="ru-RU" sz="4000" b="1" i="1" dirty="0" smtClean="0">
                <a:solidFill>
                  <a:schemeClr val="bg1"/>
                </a:solidFill>
              </a:rPr>
            </a:br>
            <a:r>
              <a:rPr lang="ru-RU" sz="4000" b="1" i="1" dirty="0">
                <a:solidFill>
                  <a:schemeClr val="bg1"/>
                </a:solidFill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</a:rPr>
              <a:t/>
            </a:r>
            <a:br>
              <a:rPr lang="ru-RU" sz="4000" b="1" i="1" dirty="0" smtClean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571472" y="3286124"/>
            <a:ext cx="8001056" cy="214314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4000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572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ВОПЛОЩЕНИЕ ОБРАЗОВ ДОБРА И ЗЛА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8001056" cy="2428892"/>
          </a:xfrm>
        </p:spPr>
        <p:txBody>
          <a:bodyPr>
            <a:normAutofit/>
          </a:bodyPr>
          <a:lstStyle/>
          <a:p>
            <a:pPr algn="l"/>
            <a:endParaRPr lang="ru-RU" sz="4000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Рисунок 1" descr="http://foto.rambler.ru/public/argusherm/_photos/182/181-w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981908"/>
            <a:ext cx="7525254" cy="56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572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ВОПЛОЩЕНИЕ ОБРАЗОВ ДОБРА И ЗЛА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8001056" cy="2428892"/>
          </a:xfrm>
        </p:spPr>
        <p:txBody>
          <a:bodyPr>
            <a:normAutofit/>
          </a:bodyPr>
          <a:lstStyle/>
          <a:p>
            <a:pPr algn="l"/>
            <a:endParaRPr lang="ru-RU" sz="4000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218" name="Рисунок 4" descr="Картинка 12 из 245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000108"/>
            <a:ext cx="7513671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572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ВОПЛОЩЕНИЕ ОБРАЗОВ ДОБРА И ЗЛА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8001056" cy="2428892"/>
          </a:xfrm>
        </p:spPr>
        <p:txBody>
          <a:bodyPr>
            <a:normAutofit/>
          </a:bodyPr>
          <a:lstStyle/>
          <a:p>
            <a:pPr algn="l"/>
            <a:endParaRPr lang="ru-RU" sz="4000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42" name="Рисунок 8" descr="http://s48.radikal.ru/i121/0810/ad/1f172a7fb39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071546"/>
            <a:ext cx="740407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3286148" cy="48577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ЕСТЬ  ЛИ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НА ЭТОМ РИСУНКЕ   ОБРАЗ ЗЛА?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8001056" cy="2428892"/>
          </a:xfrm>
        </p:spPr>
        <p:txBody>
          <a:bodyPr>
            <a:normAutofit/>
          </a:bodyPr>
          <a:lstStyle/>
          <a:p>
            <a:pPr algn="l"/>
            <a:endParaRPr lang="ru-RU" sz="4000" b="1" dirty="0" smtClean="0">
              <a:solidFill>
                <a:srgbClr val="FFFF00"/>
              </a:solidFill>
            </a:endParaRPr>
          </a:p>
          <a:p>
            <a:pPr algn="l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1266" name="Рисунок 5" descr="http://img-fotki.yandex.ru/get/3210/alen-zharov.0/0_1bb17_d74a640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7248" y="285728"/>
            <a:ext cx="47457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6858016" cy="13572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ПРИТЧА «ДВА ВОЛКА»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857232"/>
            <a:ext cx="4429156" cy="5500726"/>
          </a:xfrm>
        </p:spPr>
        <p:txBody>
          <a:bodyPr>
            <a:normAutofit fontScale="85000" lnSpcReduction="10000"/>
          </a:bodyPr>
          <a:lstStyle/>
          <a:p>
            <a:pPr algn="l"/>
            <a:endParaRPr lang="ru-RU" sz="4000" b="1" dirty="0" smtClean="0">
              <a:solidFill>
                <a:srgbClr val="FFFF00"/>
              </a:solidFill>
            </a:endParaRPr>
          </a:p>
          <a:p>
            <a:pPr algn="l"/>
            <a:r>
              <a:rPr lang="ru-RU" sz="3800" b="1" dirty="0" smtClean="0">
                <a:solidFill>
                  <a:srgbClr val="FFFF00"/>
                </a:solidFill>
              </a:rPr>
              <a:t>Когда-то давно старый индеец открыл своему внуку одну древнюю истину:</a:t>
            </a:r>
          </a:p>
          <a:p>
            <a:pPr algn="l">
              <a:buFontTx/>
              <a:buChar char="-"/>
            </a:pPr>
            <a:r>
              <a:rPr lang="ru-RU" sz="3800" b="1" dirty="0" smtClean="0">
                <a:solidFill>
                  <a:srgbClr val="FFFF00"/>
                </a:solidFill>
              </a:rPr>
              <a:t> В каждом человеке идёт борьба, </a:t>
            </a:r>
          </a:p>
          <a:p>
            <a:pPr algn="l"/>
            <a:r>
              <a:rPr lang="ru-RU" sz="3800" b="1" dirty="0" smtClean="0">
                <a:solidFill>
                  <a:srgbClr val="FFFF00"/>
                </a:solidFill>
              </a:rPr>
              <a:t>очень похожая на борьбу  двух </a:t>
            </a:r>
          </a:p>
          <a:p>
            <a:pPr algn="l"/>
            <a:r>
              <a:rPr lang="ru-RU" sz="3800" b="1" dirty="0" smtClean="0">
                <a:solidFill>
                  <a:srgbClr val="FFFF00"/>
                </a:solidFill>
              </a:rPr>
              <a:t>волков.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Picture 4" descr="C:\Documents and Settings\Admin\Рабочий стол\индеец\indian.png"/>
          <p:cNvPicPr>
            <a:picLocks noChangeAspect="1" noChangeArrowheads="1"/>
          </p:cNvPicPr>
          <p:nvPr/>
        </p:nvPicPr>
        <p:blipFill>
          <a:blip r:embed="rId4"/>
          <a:srcRect r="17332"/>
          <a:stretch>
            <a:fillRect/>
          </a:stretch>
        </p:blipFill>
        <p:spPr bwMode="auto">
          <a:xfrm>
            <a:off x="4714875" y="0"/>
            <a:ext cx="4429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Admin\Рабочий стол\индеец\children_19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3643313"/>
            <a:ext cx="30908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2. Сообщество верующих в исламе, весь ислам -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ский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мир.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001156" cy="642918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285728"/>
            <a:ext cx="4429124" cy="6572272"/>
          </a:xfrm>
        </p:spPr>
        <p:txBody>
          <a:bodyPr>
            <a:normAutofit/>
          </a:bodyPr>
          <a:lstStyle/>
          <a:p>
            <a:pPr algn="l"/>
            <a:endParaRPr lang="ru-RU" sz="4000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Один волк – чёрный, представляет зло – зависть, ревность, сожаление, эгоизм, ложь…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Другой волк – белый, представляет добро – мир, любовь, надежду, истину, доброту, верность…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467" y="1571612"/>
            <a:ext cx="476253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001156" cy="857232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4214810" cy="34290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Маленький индеец, тронутый до глубины души словами деда, на несколько мгновений задумался, а потом спросил: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Picture 4" descr="C:\Documents and Settings\Admin\Рабочий стол\индеец\indian.png"/>
          <p:cNvPicPr>
            <a:picLocks noChangeAspect="1" noChangeArrowheads="1"/>
          </p:cNvPicPr>
          <p:nvPr/>
        </p:nvPicPr>
        <p:blipFill>
          <a:blip r:embed="rId4"/>
          <a:srcRect r="17332"/>
          <a:stretch>
            <a:fillRect/>
          </a:stretch>
        </p:blipFill>
        <p:spPr bwMode="auto">
          <a:xfrm>
            <a:off x="4714875" y="0"/>
            <a:ext cx="4429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Admin\Рабочий стол\индеец\children_19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643313"/>
            <a:ext cx="30908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 bwMode="auto">
          <a:xfrm>
            <a:off x="2428860" y="2571744"/>
            <a:ext cx="2928958" cy="2428892"/>
          </a:xfrm>
          <a:prstGeom prst="cloudCallout">
            <a:avLst>
              <a:gd name="adj1" fmla="val -59961"/>
              <a:gd name="adj2" fmla="val 473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какой волк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 конце побеждает?</a:t>
            </a:r>
            <a:endParaRPr lang="ru-RU" sz="2400" dirty="0"/>
          </a:p>
        </p:txBody>
      </p:sp>
      <p:grpSp>
        <p:nvGrpSpPr>
          <p:cNvPr id="10" name="Группа 17"/>
          <p:cNvGrpSpPr>
            <a:grpSpLocks/>
          </p:cNvGrpSpPr>
          <p:nvPr/>
        </p:nvGrpSpPr>
        <p:grpSpPr bwMode="auto">
          <a:xfrm>
            <a:off x="4071938" y="0"/>
            <a:ext cx="2857500" cy="2071688"/>
            <a:chOff x="4071934" y="0"/>
            <a:chExt cx="2857520" cy="2071678"/>
          </a:xfrm>
        </p:grpSpPr>
        <p:sp>
          <p:nvSpPr>
            <p:cNvPr id="11" name="Выноска-облако 10"/>
            <p:cNvSpPr/>
            <p:nvPr/>
          </p:nvSpPr>
          <p:spPr>
            <a:xfrm>
              <a:off x="4071934" y="0"/>
              <a:ext cx="2857520" cy="2071678"/>
            </a:xfrm>
            <a:prstGeom prst="cloudCallout">
              <a:avLst>
                <a:gd name="adj1" fmla="val 43396"/>
                <a:gd name="adj2" fmla="val 582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2"/>
            <p:cNvSpPr>
              <a:spLocks noChangeArrowheads="1"/>
            </p:cNvSpPr>
            <p:nvPr/>
          </p:nvSpPr>
          <p:spPr bwMode="auto">
            <a:xfrm>
              <a:off x="4286248" y="214290"/>
              <a:ext cx="2357438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Всегда побеждает тот волк, которого ты кормишь.</a:t>
              </a:r>
              <a:endParaRPr lang="ru-RU" sz="24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001156" cy="857232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00562" y="1357298"/>
            <a:ext cx="4643438" cy="5072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ПУСТЬ ВАШ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БЕЛЫЙ ВОЛК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ВСЕГДА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ПОБЕЖДАЕТ !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4310092" cy="6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8358246" cy="4286280"/>
          </a:xfrm>
        </p:spPr>
        <p:txBody>
          <a:bodyPr>
            <a:normAutofit/>
          </a:bodyPr>
          <a:lstStyle/>
          <a:p>
            <a:pPr algn="l"/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 творить всегда</a:t>
            </a:r>
            <a:b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власти всех людей.</a:t>
            </a:r>
            <a:b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зло творится без труда, </a:t>
            </a:r>
            <a:b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творить трудней.</a:t>
            </a:r>
            <a:r>
              <a:rPr lang="ru-RU" sz="4800" b="1" i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i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429124" y="4643446"/>
            <a:ext cx="4714876" cy="1285884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FFFF00"/>
                </a:solidFill>
              </a:rPr>
              <a:t>  </a:t>
            </a:r>
            <a:r>
              <a:rPr lang="ru-RU" sz="3600" b="1" i="1" dirty="0" smtClean="0">
                <a:solidFill>
                  <a:srgbClr val="FFFF00"/>
                </a:solidFill>
              </a:rPr>
              <a:t>Всё в ваших руках!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animation5butterfl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3643314"/>
            <a:ext cx="3800475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643998" cy="6143668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Домашнее задание</a:t>
            </a:r>
            <a:b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(по выбору</a:t>
            </a: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1. Подобрать </a:t>
            </a:r>
            <a:r>
              <a:rPr lang="ru-RU" sz="3600" b="1" dirty="0">
                <a:solidFill>
                  <a:schemeClr val="bg1"/>
                </a:solidFill>
              </a:rPr>
              <a:t>пословицы о добре и </a:t>
            </a:r>
            <a:r>
              <a:rPr lang="ru-RU" sz="3600" b="1" dirty="0" smtClean="0">
                <a:solidFill>
                  <a:schemeClr val="bg1"/>
                </a:solidFill>
              </a:rPr>
              <a:t>зле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2. Найти рассказы о добрых поступках людей, 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 приготовить краткий пересказ</a:t>
            </a:r>
            <a:r>
              <a:rPr lang="ru-RU" sz="3600" b="1" dirty="0">
                <a:solidFill>
                  <a:schemeClr val="bg1"/>
                </a:solidFill>
              </a:rPr>
              <a:t/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3</a:t>
            </a:r>
            <a:r>
              <a:rPr lang="ru-RU" sz="3600" b="1" dirty="0" smtClean="0">
                <a:solidFill>
                  <a:schemeClr val="bg1"/>
                </a:solidFill>
              </a:rPr>
              <a:t>. </a:t>
            </a:r>
            <a:r>
              <a:rPr lang="ru-RU" sz="3600" b="1" dirty="0" smtClean="0">
                <a:solidFill>
                  <a:schemeClr val="bg1"/>
                </a:solidFill>
              </a:rPr>
              <a:t>Сочинение </a:t>
            </a:r>
            <a:r>
              <a:rPr lang="ru-RU" sz="3600" b="1" dirty="0">
                <a:solidFill>
                  <a:schemeClr val="bg1"/>
                </a:solidFill>
              </a:rPr>
              <a:t>«Добро и зло в русских народных 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    сказках»</a:t>
            </a:r>
            <a:r>
              <a:rPr lang="ru-RU" sz="3600" b="1" dirty="0">
                <a:solidFill>
                  <a:schemeClr val="bg1"/>
                </a:solidFill>
              </a:rPr>
              <a:t/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4</a:t>
            </a:r>
            <a:r>
              <a:rPr lang="ru-RU" sz="3600" b="1" dirty="0" smtClean="0">
                <a:solidFill>
                  <a:schemeClr val="bg1"/>
                </a:solidFill>
              </a:rPr>
              <a:t>. </a:t>
            </a:r>
            <a:r>
              <a:rPr lang="ru-RU" sz="3600" b="1" dirty="0" smtClean="0">
                <a:solidFill>
                  <a:schemeClr val="bg1"/>
                </a:solidFill>
              </a:rPr>
              <a:t>Рисунок </a:t>
            </a:r>
            <a:r>
              <a:rPr lang="ru-RU" sz="3600" b="1" dirty="0">
                <a:solidFill>
                  <a:schemeClr val="bg1"/>
                </a:solidFill>
              </a:rPr>
              <a:t>«Воплощение образов добра и </a:t>
            </a:r>
            <a:r>
              <a:rPr lang="ru-RU" sz="3600" b="1" dirty="0" smtClean="0">
                <a:solidFill>
                  <a:schemeClr val="bg1"/>
                </a:solidFill>
              </a:rPr>
              <a:t>зла»</a:t>
            </a:r>
            <a:r>
              <a:rPr lang="ru-RU" sz="3600" b="1" dirty="0">
                <a:solidFill>
                  <a:schemeClr val="bg1"/>
                </a:solidFill>
              </a:rPr>
              <a:t/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5</a:t>
            </a:r>
            <a:r>
              <a:rPr lang="ru-RU" sz="3600" b="1" dirty="0" smtClean="0">
                <a:solidFill>
                  <a:schemeClr val="bg1"/>
                </a:solidFill>
              </a:rPr>
              <a:t>. </a:t>
            </a:r>
            <a:r>
              <a:rPr lang="ru-RU" sz="3600" b="1" dirty="0" smtClean="0">
                <a:solidFill>
                  <a:schemeClr val="bg1"/>
                </a:solidFill>
              </a:rPr>
              <a:t>Придумать </a:t>
            </a:r>
            <a:r>
              <a:rPr lang="ru-RU" sz="3600" b="1" dirty="0">
                <a:solidFill>
                  <a:schemeClr val="bg1"/>
                </a:solidFill>
              </a:rPr>
              <a:t>свой вариант сказки о борьбе 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    Добра со Злом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i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429124" y="5715016"/>
            <a:ext cx="4714876" cy="214314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36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2. Сообщество верующих в исламе, весь ислам -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ский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мир.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3. Тот, кто бережёт, сохраняет что-либо.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3. Тот, кто бережёт, сохраняет что-либо.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4. В иудаизме учёное звание, обозначающее квалификацию в толковании Торы.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43578"/>
            <a:ext cx="9144000" cy="8572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4. В иудаизме учёное звание, обозначающее квалификацию в толковании Торы.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3429024" cy="785818"/>
          </a:xfrm>
        </p:spPr>
        <p:txBody>
          <a:bodyPr vert="horz">
            <a:no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 горизонтали: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300" y="142852"/>
          <a:ext cx="6357984" cy="5286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  <a:gridCol w="529832"/>
              </a:tblGrid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b="1" dirty="0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</a:t>
                      </a:r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64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9802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1465</Words>
  <Application>Microsoft Office PowerPoint</Application>
  <PresentationFormat>Экран (4:3)</PresentationFormat>
  <Paragraphs>773</Paragraphs>
  <Slides>44</Slides>
  <Notes>14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Основы мировых религиозных культур                                                 урок 9</vt:lpstr>
      <vt:lpstr>1. Христианский служитель религиозного культа.</vt:lpstr>
      <vt:lpstr>1. Христианский служитель религиозного культа.</vt:lpstr>
      <vt:lpstr>2. Сообщество верующих в исламе, весь ислам - ский мир.</vt:lpstr>
      <vt:lpstr>2. Сообщество верующих в исламе, весь ислам - ский мир.</vt:lpstr>
      <vt:lpstr>3. Тот, кто бережёт, сохраняет что-либо.</vt:lpstr>
      <vt:lpstr>3. Тот, кто бережёт, сохраняет что-либо.</vt:lpstr>
      <vt:lpstr>4. В иудаизме учёное звание, обозначающее квалификацию в толковании Торы.</vt:lpstr>
      <vt:lpstr>4. В иудаизме учёное звание, обозначающее квалификацию в толковании Торы.</vt:lpstr>
      <vt:lpstr>1. Буддийская община.</vt:lpstr>
      <vt:lpstr>1. Буддийская община.</vt:lpstr>
      <vt:lpstr>5. Авторитетный учитель, ведущий верующих по пути, указанному Буддой.</vt:lpstr>
      <vt:lpstr>5. Авторитетный учитель, ведущий верующих по пути, указанному Буддой.</vt:lpstr>
      <vt:lpstr>6. Глава мусульманской общины, руководитель общественной молитвы.</vt:lpstr>
      <vt:lpstr>6. Глава мусульманской общины, руководитель общественной молитвы.</vt:lpstr>
      <vt:lpstr>7. Служитель богов в древних религиях.</vt:lpstr>
      <vt:lpstr>7. Служитель богов в древних религиях.</vt:lpstr>
      <vt:lpstr>8. В христианстве: лицо, проходящее церковное служение на низшей степени священства.</vt:lpstr>
      <vt:lpstr>8. В христианстве: лицо, проходящее церковное служение на низшей степени священства.</vt:lpstr>
      <vt:lpstr>9. В переводе с греческого – надсматривающий.</vt:lpstr>
      <vt:lpstr>9. В переводе с греческого – надсматривающий.</vt:lpstr>
      <vt:lpstr>Слайд 22</vt:lpstr>
      <vt:lpstr>ДОБРО  И  ЗЛО</vt:lpstr>
      <vt:lpstr>ПРИТЧА  «БАБОЧКА»</vt:lpstr>
      <vt:lpstr>Слайд 25</vt:lpstr>
      <vt:lpstr>Слайд 26</vt:lpstr>
      <vt:lpstr>Слайд 27</vt:lpstr>
      <vt:lpstr>Слайд 28</vt:lpstr>
      <vt:lpstr>Слайд 29</vt:lpstr>
      <vt:lpstr>Слайд 30</vt:lpstr>
      <vt:lpstr>ПРИТЧА «СОЛНЦЕ И ВЕТЕР»</vt:lpstr>
      <vt:lpstr>ОЦЕНИТЕ СИТУАЦИЮ</vt:lpstr>
      <vt:lpstr>ОЦЕНИТЕ СИТУАЦИЮ</vt:lpstr>
      <vt:lpstr>       Добрый человек не тот, кто умеет делать    добро, а тот, кто не умеет делать  зла.     (В.О.Ключевский)                   Не уставайте делать добро! (А.П.Чехов)    Добро, которое ты делаешь от сердца,    ты всегда делаешь себе. (Л.Н.Толстой)    Добро по указу – не добро. (И.С.Тургенев)     </vt:lpstr>
      <vt:lpstr> ВОПЛОЩЕНИЕ ОБРАЗОВ ДОБРА И ЗЛА</vt:lpstr>
      <vt:lpstr> ВОПЛОЩЕНИЕ ОБРАЗОВ ДОБРА И ЗЛА</vt:lpstr>
      <vt:lpstr> ВОПЛОЩЕНИЕ ОБРАЗОВ ДОБРА И ЗЛА</vt:lpstr>
      <vt:lpstr> ЕСТЬ  ЛИ  НА ЭТОМ РИСУНКЕ   ОБРАЗ ЗЛА?</vt:lpstr>
      <vt:lpstr>ПРИТЧА «ДВА ВОЛКА»</vt:lpstr>
      <vt:lpstr>Слайд 40</vt:lpstr>
      <vt:lpstr>Слайд 41</vt:lpstr>
      <vt:lpstr>Слайд 42</vt:lpstr>
      <vt:lpstr>Добро и зло творить всегда Во власти всех людей. Но зло творится без труда,  Добро творить трудней. </vt:lpstr>
      <vt:lpstr>                   Домашнее задание                        (по выбору) 1. Подобрать пословицы о добре и зле 2. Найти рассказы о добрых поступках людей,       приготовить краткий пересказ 3. Сочинение «Добро и зло в русских народных        сказках» 4. Рисунок «Воплощение образов добра и зла» 5. Придумать свой вариант сказки о борьбе        Добра со Злом   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мировых религиозных культур                                                 урок 9</dc:title>
  <dc:creator>Admin</dc:creator>
  <cp:lastModifiedBy>Admin</cp:lastModifiedBy>
  <cp:revision>31</cp:revision>
  <dcterms:created xsi:type="dcterms:W3CDTF">2012-07-31T03:14:45Z</dcterms:created>
  <dcterms:modified xsi:type="dcterms:W3CDTF">2012-08-02T06:03:41Z</dcterms:modified>
</cp:coreProperties>
</file>